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2" r:id="rId2"/>
    <p:sldId id="301" r:id="rId3"/>
    <p:sldId id="304" r:id="rId4"/>
    <p:sldId id="303" r:id="rId5"/>
    <p:sldId id="292" r:id="rId6"/>
    <p:sldId id="294" r:id="rId7"/>
    <p:sldId id="287" r:id="rId8"/>
    <p:sldId id="293" r:id="rId9"/>
    <p:sldId id="291" r:id="rId10"/>
    <p:sldId id="288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B3FFC6B-96C2-4CC5-97A6-58801FC42E6D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C8FCD1F-41FE-47A4-B294-B99EF3888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A68280-C7AB-45E7-870D-C69DA2AF7A3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7F70C84-B5D1-409F-8F1D-B8BF86B00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0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0C84-B5D1-409F-8F1D-B8BF86B00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4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0C84-B5D1-409F-8F1D-B8BF86B00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0C84-B5D1-409F-8F1D-B8BF86B00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5E63-440B-4AE9-A7F1-62A70891F702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AEAD-8155-4CB1-8D8D-C5680C771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1" y="-16001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Federalist Era Cartoon, c1799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02278" cy="716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219200"/>
            <a:ext cx="12566393" cy="1023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1" y="-1587"/>
            <a:ext cx="4343400" cy="6751638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The sad woman is Columbia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Her staff &amp; Phrygian cap (symbols of liberty) are held by a bald eagle which glares at the Federalists and British symbols.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pedestal </a:t>
            </a:r>
            <a:r>
              <a:rPr lang="en-US" sz="2000" b="1" dirty="0" smtClean="0">
                <a:solidFill>
                  <a:schemeClr val="tx1"/>
                </a:solidFill>
              </a:rPr>
              <a:t>is </a:t>
            </a:r>
            <a:r>
              <a:rPr lang="en-US" sz="2000" b="1" dirty="0">
                <a:solidFill>
                  <a:schemeClr val="tx1"/>
                </a:solidFill>
              </a:rPr>
              <a:t>engraved </a:t>
            </a:r>
            <a:r>
              <a:rPr lang="en-US" sz="2000" b="1" dirty="0" smtClean="0">
                <a:solidFill>
                  <a:schemeClr val="tx1"/>
                </a:solidFill>
              </a:rPr>
              <a:t>with "</a:t>
            </a:r>
            <a:r>
              <a:rPr lang="en-US" sz="2000" b="1" dirty="0">
                <a:solidFill>
                  <a:schemeClr val="tx1"/>
                </a:solidFill>
              </a:rPr>
              <a:t>Independence declared 4th July 1776" </a:t>
            </a:r>
            <a:r>
              <a:rPr lang="en-US" sz="2000" b="1" dirty="0" smtClean="0">
                <a:solidFill>
                  <a:schemeClr val="tx1"/>
                </a:solidFill>
              </a:rPr>
              <a:t>&amp; has a portrait </a:t>
            </a:r>
            <a:r>
              <a:rPr lang="en-US" sz="2000" b="1" dirty="0">
                <a:solidFill>
                  <a:schemeClr val="tx1"/>
                </a:solidFill>
              </a:rPr>
              <a:t>of Benjamin Franklin.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On the ground: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paper </a:t>
            </a:r>
            <a:r>
              <a:rPr lang="en-US" sz="2000" b="1" dirty="0">
                <a:solidFill>
                  <a:schemeClr val="tx1"/>
                </a:solidFill>
              </a:rPr>
              <a:t>inscribed with "1500 </a:t>
            </a:r>
            <a:r>
              <a:rPr lang="en-US" sz="2000" b="1" dirty="0" err="1" smtClean="0">
                <a:solidFill>
                  <a:schemeClr val="tx1"/>
                </a:solidFill>
              </a:rPr>
              <a:t>Ame</a:t>
            </a:r>
            <a:r>
              <a:rPr lang="en-US" sz="2000" b="1" dirty="0" smtClean="0">
                <a:solidFill>
                  <a:schemeClr val="tx1"/>
                </a:solidFill>
              </a:rPr>
              <a:t>[</a:t>
            </a:r>
            <a:r>
              <a:rPr lang="en-US" sz="2000" b="1" dirty="0" err="1" smtClean="0">
                <a:solidFill>
                  <a:schemeClr val="tx1"/>
                </a:solidFill>
              </a:rPr>
              <a:t>rica</a:t>
            </a:r>
            <a:r>
              <a:rPr lang="en-US" sz="2000" b="1" dirty="0" smtClean="0">
                <a:solidFill>
                  <a:schemeClr val="tx1"/>
                </a:solidFill>
              </a:rPr>
              <a:t>]n </a:t>
            </a:r>
            <a:r>
              <a:rPr lang="en-US" sz="2000" b="1" dirty="0">
                <a:solidFill>
                  <a:schemeClr val="tx1"/>
                </a:solidFill>
              </a:rPr>
              <a:t>seamen impressed by the </a:t>
            </a:r>
            <a:r>
              <a:rPr lang="en-US" sz="2000" b="1" dirty="0" smtClean="0">
                <a:solidFill>
                  <a:schemeClr val="tx1"/>
                </a:solidFill>
              </a:rPr>
              <a:t>British“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reminder of the British harassment </a:t>
            </a:r>
            <a:r>
              <a:rPr lang="en-US" sz="2000" b="1" dirty="0">
                <a:solidFill>
                  <a:schemeClr val="tx1"/>
                </a:solidFill>
              </a:rPr>
              <a:t>of American shipping.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1778 treaty of alliance between France and the United </a:t>
            </a:r>
            <a:r>
              <a:rPr lang="en-US" sz="2000" b="1" dirty="0" smtClean="0">
                <a:solidFill>
                  <a:schemeClr val="tx1"/>
                </a:solidFill>
              </a:rPr>
              <a:t>States is torn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77" y="31423"/>
            <a:ext cx="8229600" cy="1143000"/>
          </a:xfrm>
        </p:spPr>
        <p:txBody>
          <a:bodyPr/>
          <a:lstStyle/>
          <a:p>
            <a:r>
              <a:rPr lang="en-US" dirty="0" smtClean="0"/>
              <a:t>So, what </a:t>
            </a:r>
            <a:r>
              <a:rPr lang="en-US" dirty="0" smtClean="0"/>
              <a:t>do you </a:t>
            </a:r>
            <a:r>
              <a:rPr lang="en-US" dirty="0" smtClean="0"/>
              <a:t>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77" y="1174423"/>
            <a:ext cx="86868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Make a list of 15 things that you see in the cartoon</a:t>
            </a:r>
          </a:p>
          <a:p>
            <a:pPr lvl="1"/>
            <a:r>
              <a:rPr lang="en-US" dirty="0" smtClean="0"/>
              <a:t>For example: bald eagle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02" y="-283278"/>
            <a:ext cx="8229600" cy="1143000"/>
          </a:xfrm>
        </p:spPr>
        <p:txBody>
          <a:bodyPr/>
          <a:lstStyle/>
          <a:p>
            <a:r>
              <a:rPr lang="en-US" dirty="0" smtClean="0"/>
              <a:t>Parts of Political Cartoons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96" y="533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do these words mean? Look them up online if your group isn’t sure. Prepare to share an example of each.</a:t>
            </a:r>
          </a:p>
          <a:p>
            <a:pPr lvl="1"/>
            <a:r>
              <a:rPr lang="en-US" dirty="0" smtClean="0"/>
              <a:t>Personification</a:t>
            </a:r>
          </a:p>
          <a:p>
            <a:pPr lvl="1"/>
            <a:r>
              <a:rPr lang="en-US" dirty="0" smtClean="0"/>
              <a:t> caricature</a:t>
            </a:r>
          </a:p>
          <a:p>
            <a:pPr lvl="1"/>
            <a:r>
              <a:rPr lang="en-US" dirty="0" smtClean="0"/>
              <a:t>Symbolism</a:t>
            </a:r>
          </a:p>
          <a:p>
            <a:r>
              <a:rPr lang="en-US" u="sng" dirty="0"/>
              <a:t>Personification</a:t>
            </a:r>
            <a:r>
              <a:rPr lang="en-US" dirty="0" smtClean="0"/>
              <a:t>: giving human characteristics to animals or inanimate objects</a:t>
            </a:r>
            <a:endParaRPr lang="en-US" dirty="0"/>
          </a:p>
          <a:p>
            <a:r>
              <a:rPr lang="en-US" dirty="0"/>
              <a:t> </a:t>
            </a:r>
            <a:r>
              <a:rPr lang="en-US" u="sng" dirty="0"/>
              <a:t>caricature</a:t>
            </a:r>
            <a:r>
              <a:rPr lang="en-US" dirty="0"/>
              <a:t>: a </a:t>
            </a:r>
            <a:r>
              <a:rPr lang="en-US" dirty="0" smtClean="0"/>
              <a:t>picture of </a:t>
            </a:r>
            <a:r>
              <a:rPr lang="en-US" dirty="0"/>
              <a:t>a person or thing in which certain </a:t>
            </a:r>
            <a:r>
              <a:rPr lang="en-US" dirty="0" smtClean="0"/>
              <a:t>characteristics </a:t>
            </a:r>
            <a:r>
              <a:rPr lang="en-US" dirty="0"/>
              <a:t>are exaggerated in order to create a comic or grotesque effect.</a:t>
            </a:r>
          </a:p>
          <a:p>
            <a:r>
              <a:rPr lang="en-US" u="sng" dirty="0"/>
              <a:t>Symbolism</a:t>
            </a:r>
            <a:r>
              <a:rPr lang="en-US" dirty="0"/>
              <a:t>: the use of </a:t>
            </a:r>
            <a:r>
              <a:rPr lang="en-US" dirty="0" smtClean="0"/>
              <a:t>images or words to </a:t>
            </a:r>
            <a:r>
              <a:rPr lang="en-US" dirty="0"/>
              <a:t>represent ideas or qualities.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587" y="4977252"/>
            <a:ext cx="1499746" cy="1493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09" y="4888634"/>
            <a:ext cx="1532770" cy="1913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161" y="4888634"/>
            <a:ext cx="1314254" cy="1670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71" y="49177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11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Columbia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" y="558635"/>
            <a:ext cx="325869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707010"/>
            <a:ext cx="2438400" cy="389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51109"/>
            <a:ext cx="51435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825" y="587701"/>
            <a:ext cx="2847975" cy="5705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0312" y="6108510"/>
            <a:ext cx="35896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Statue on top of the Capitol Building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6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Draw </a:t>
            </a:r>
            <a:r>
              <a:rPr lang="en-US" sz="4000" dirty="0" smtClean="0"/>
              <a:t>stars next to the items on your list that you t</a:t>
            </a:r>
            <a:r>
              <a:rPr lang="en-US" sz="4000" dirty="0" smtClean="0"/>
              <a:t>hink </a:t>
            </a:r>
            <a:r>
              <a:rPr lang="en-US" sz="4000" dirty="0" smtClean="0"/>
              <a:t>are symbols and label what you think they mean.</a:t>
            </a:r>
          </a:p>
          <a:p>
            <a:pPr lvl="1"/>
            <a:r>
              <a:rPr lang="en-US" sz="4000" dirty="0" smtClean="0"/>
              <a:t>Do </a:t>
            </a:r>
            <a:r>
              <a:rPr lang="en-US" sz="4000" dirty="0" smtClean="0"/>
              <a:t>you think this an anti-Federalist or anti-Republican cartoon? Why?</a:t>
            </a:r>
          </a:p>
        </p:txBody>
      </p:sp>
    </p:spTree>
    <p:extLst>
      <p:ext uri="{BB962C8B-B14F-4D97-AF65-F5344CB8AC3E}">
        <p14:creationId xmlns:p14="http://schemas.microsoft.com/office/powerpoint/2010/main" val="5288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profession of the Porcupine? How do you know?</a:t>
            </a:r>
          </a:p>
          <a:p>
            <a:r>
              <a:rPr lang="en-US" dirty="0"/>
              <a:t>What country does the lion represent? How do you know?</a:t>
            </a:r>
          </a:p>
          <a:p>
            <a:r>
              <a:rPr lang="en-US" dirty="0"/>
              <a:t>Does the cartoonist think the lion is good or bad? How do you know?</a:t>
            </a:r>
          </a:p>
          <a:p>
            <a:r>
              <a:rPr lang="en-US" dirty="0" smtClean="0"/>
              <a:t>Which country </a:t>
            </a:r>
            <a:r>
              <a:rPr lang="en-US" dirty="0"/>
              <a:t>does the lady represent? How do you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2590800"/>
            <a:ext cx="12192000" cy="992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8600" y="846138"/>
            <a:ext cx="2971800" cy="5486400"/>
          </a:xfrm>
          <a:prstGeom prst="rect">
            <a:avLst/>
          </a:prstGeom>
          <a:solidFill>
            <a:srgbClr val="F2F2F2">
              <a:alpha val="85882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porcupine is a writer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writing “I </a:t>
            </a:r>
            <a:r>
              <a:rPr lang="en-US" sz="2400" dirty="0"/>
              <a:t>hate this country and will sow the seeds of discord in </a:t>
            </a:r>
            <a:r>
              <a:rPr lang="en-US" sz="2400" dirty="0" smtClean="0"/>
              <a:t>it.”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tramples the names of Republican politicians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Real Name: William Cobbett, pseudonym "</a:t>
            </a:r>
            <a:r>
              <a:rPr lang="en-US" sz="2400" dirty="0"/>
              <a:t>Peter </a:t>
            </a:r>
            <a:r>
              <a:rPr lang="en-US" sz="2400" dirty="0" smtClean="0"/>
              <a:t>Porcupine,“ wrote many pro-British articles</a:t>
            </a:r>
          </a:p>
        </p:txBody>
      </p:sp>
    </p:spTree>
    <p:extLst>
      <p:ext uri="{BB962C8B-B14F-4D97-AF65-F5344CB8AC3E}">
        <p14:creationId xmlns:p14="http://schemas.microsoft.com/office/powerpoint/2010/main" val="30823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2514600"/>
            <a:ext cx="12192000" cy="992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255588"/>
            <a:ext cx="2466975" cy="6019800"/>
          </a:xfrm>
          <a:prstGeom prst="rect">
            <a:avLst/>
          </a:prstGeom>
          <a:solidFill>
            <a:srgbClr val="F2F2F2">
              <a:alpha val="85882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crowned lion represents the British 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stands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 </a:t>
            </a:r>
            <a:r>
              <a:rPr lang="en-US" sz="2000" dirty="0"/>
              <a:t>American flag</a:t>
            </a:r>
            <a:r>
              <a:rPr lang="en-US" sz="2000" dirty="0" smtClean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a Phrygian cap </a:t>
            </a:r>
            <a:r>
              <a:rPr lang="en-US" sz="2000" dirty="0" smtClean="0"/>
              <a:t>(symbol of liberty)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treaties between Britain &amp;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It encourages the writer: </a:t>
            </a:r>
            <a:r>
              <a:rPr lang="en-US" sz="2000" dirty="0"/>
              <a:t>“Go on dear </a:t>
            </a:r>
            <a:r>
              <a:rPr lang="en-US" sz="2000" dirty="0" smtClean="0"/>
              <a:t>Peter [the writer’s name], </a:t>
            </a:r>
            <a:r>
              <a:rPr lang="en-US" sz="2000" dirty="0"/>
              <a:t>my friend &amp; I will reward you”.</a:t>
            </a:r>
          </a:p>
        </p:txBody>
      </p:sp>
    </p:spTree>
    <p:extLst>
      <p:ext uri="{BB962C8B-B14F-4D97-AF65-F5344CB8AC3E}">
        <p14:creationId xmlns:p14="http://schemas.microsoft.com/office/powerpoint/2010/main" val="7438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2514600"/>
            <a:ext cx="12192000" cy="992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8600" y="76200"/>
            <a:ext cx="3200400" cy="6492876"/>
          </a:xfrm>
          <a:prstGeom prst="rect">
            <a:avLst/>
          </a:prstGeom>
          <a:solidFill>
            <a:srgbClr val="F2F2F2">
              <a:alpha val="85882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The evil demon represents the Federalists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 err="1" smtClean="0"/>
              <a:t>Traytor</a:t>
            </a:r>
            <a:r>
              <a:rPr lang="en-US" sz="2000" dirty="0"/>
              <a:t>” </a:t>
            </a:r>
            <a:r>
              <a:rPr lang="en-US" sz="2000" dirty="0" smtClean="0"/>
              <a:t>[sic] written </a:t>
            </a:r>
            <a:r>
              <a:rPr lang="en-US" sz="2000" dirty="0"/>
              <a:t>on its chest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says “More scandal, let us destroy this idol liberty” [the woman]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offers the writer a </a:t>
            </a:r>
            <a:r>
              <a:rPr lang="en-US" sz="2000" dirty="0" smtClean="0"/>
              <a:t>bag </a:t>
            </a:r>
            <a:r>
              <a:rPr lang="en-US" sz="2000" dirty="0"/>
              <a:t>of </a:t>
            </a:r>
            <a:r>
              <a:rPr lang="en-US" sz="2000" dirty="0" smtClean="0"/>
              <a:t>coins as </a:t>
            </a:r>
            <a:r>
              <a:rPr lang="en-US" sz="2000" dirty="0"/>
              <a:t>a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bird</a:t>
            </a:r>
            <a:r>
              <a:rPr lang="en-US" sz="2000" dirty="0"/>
              <a:t>, </a:t>
            </a:r>
            <a:r>
              <a:rPr lang="en-US" sz="2000" dirty="0" smtClean="0"/>
              <a:t>represents American </a:t>
            </a:r>
            <a:r>
              <a:rPr lang="en-US" sz="2000" dirty="0"/>
              <a:t>diplomat John </a:t>
            </a:r>
            <a:r>
              <a:rPr lang="en-US" sz="2000" dirty="0" smtClean="0"/>
              <a:t>Jay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holds the Jay Treaty between </a:t>
            </a:r>
            <a:r>
              <a:rPr lang="en-US" sz="2000" dirty="0"/>
              <a:t>Britain </a:t>
            </a:r>
            <a:r>
              <a:rPr lang="en-US" sz="2000" dirty="0" smtClean="0"/>
              <a:t>&amp; the U.S.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Republicans consider this a violation of U.S. neutrality</a:t>
            </a:r>
          </a:p>
        </p:txBody>
      </p:sp>
    </p:spTree>
    <p:extLst>
      <p:ext uri="{BB962C8B-B14F-4D97-AF65-F5344CB8AC3E}">
        <p14:creationId xmlns:p14="http://schemas.microsoft.com/office/powerpoint/2010/main" val="24600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463</Words>
  <Application>Microsoft Office PowerPoint</Application>
  <PresentationFormat>On-screen Show (4:3)</PresentationFormat>
  <Paragraphs>49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Federalist Era Cartoon, c1799</vt:lpstr>
      <vt:lpstr>So, what do you see?</vt:lpstr>
      <vt:lpstr>Parts of Political Cartoons</vt:lpstr>
      <vt:lpstr>Columbia</vt:lpstr>
      <vt:lpstr>Symbols</vt:lpstr>
      <vt:lpstr>Discussion</vt:lpstr>
      <vt:lpstr>PowerPoint Presentation</vt:lpstr>
      <vt:lpstr>PowerPoint Presentation</vt:lpstr>
      <vt:lpstr>PowerPoint Presentation</vt:lpstr>
      <vt:lpstr>PowerPoint Presentation</vt:lpstr>
    </vt:vector>
  </TitlesOfParts>
  <Company>Seminole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</dc:creator>
  <cp:lastModifiedBy>Day, Jessica</cp:lastModifiedBy>
  <cp:revision>174</cp:revision>
  <cp:lastPrinted>2015-03-10T20:57:58Z</cp:lastPrinted>
  <dcterms:created xsi:type="dcterms:W3CDTF">2013-02-20T19:37:27Z</dcterms:created>
  <dcterms:modified xsi:type="dcterms:W3CDTF">2016-02-22T16:31:05Z</dcterms:modified>
</cp:coreProperties>
</file>